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76" r:id="rId4"/>
    <p:sldId id="259" r:id="rId5"/>
    <p:sldId id="260" r:id="rId6"/>
    <p:sldId id="268" r:id="rId7"/>
    <p:sldId id="269" r:id="rId8"/>
    <p:sldId id="267" r:id="rId9"/>
    <p:sldId id="274" r:id="rId10"/>
    <p:sldId id="261" r:id="rId11"/>
    <p:sldId id="270" r:id="rId12"/>
    <p:sldId id="271" r:id="rId13"/>
    <p:sldId id="272" r:id="rId14"/>
    <p:sldId id="273" r:id="rId15"/>
    <p:sldId id="263" r:id="rId16"/>
    <p:sldId id="262" r:id="rId17"/>
    <p:sldId id="27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CardioRespiratory</a:t>
            </a:r>
            <a:r>
              <a:rPr lang="en-US" sz="3600" b="1" dirty="0" smtClean="0"/>
              <a:t> </a:t>
            </a:r>
            <a:r>
              <a:rPr lang="en-US" sz="3600" b="1" dirty="0"/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 smtClean="0"/>
              <a:t>Firas</a:t>
            </a:r>
            <a:r>
              <a:rPr lang="en-US" b="1" dirty="0" smtClean="0"/>
              <a:t> Rashid </a:t>
            </a:r>
            <a:r>
              <a:rPr lang="en-US" b="1" dirty="0" err="1" smtClean="0"/>
              <a:t>Sayel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  <a:endParaRPr lang="en-US" b="1" dirty="0" smtClean="0"/>
          </a:p>
          <a:p>
            <a:r>
              <a:rPr lang="en-US" b="1" dirty="0" smtClean="0"/>
              <a:t>    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27612" y="1254396"/>
            <a:ext cx="726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title</a:t>
            </a:r>
            <a:r>
              <a:rPr lang="en-US" sz="2400" b="1" dirty="0" smtClean="0"/>
              <a:t>: COPD </a:t>
            </a:r>
            <a:endParaRPr lang="en-US" sz="2400" b="1" dirty="0" smtClean="0"/>
          </a:p>
          <a:p>
            <a:r>
              <a:rPr lang="en-US" sz="2400" b="1" dirty="0" smtClean="0"/>
              <a:t>Date</a:t>
            </a:r>
            <a:r>
              <a:rPr lang="en-US" sz="2400" b="1" dirty="0" smtClean="0"/>
              <a:t>: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February 2022</a:t>
            </a:r>
            <a:endParaRPr lang="en-US" sz="2400" b="1" dirty="0" smtClean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Rashid </a:t>
            </a:r>
            <a:r>
              <a:rPr lang="en-US" sz="2400" b="1" dirty="0" err="1" smtClean="0"/>
              <a:t>Sayel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Dr. Ahmed Bader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 smtClean="0"/>
              <a:t>Namaa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Dr. Mohammed </a:t>
            </a:r>
            <a:r>
              <a:rPr lang="en-US" b="1" dirty="0" err="1" smtClean="0"/>
              <a:t>Adil</a:t>
            </a:r>
            <a:endParaRPr lang="en-US" b="1" dirty="0" smtClean="0"/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Assad Hassan 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Ahmed Qassim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/>
              <a:t>Ilham</a:t>
            </a:r>
            <a:r>
              <a:rPr lang="en-US" b="1" dirty="0"/>
              <a:t> </a:t>
            </a:r>
            <a:r>
              <a:rPr lang="en-US" b="1" dirty="0" smtClean="0"/>
              <a:t>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3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076" t="29000" r="53937" b="40593"/>
          <a:stretch/>
        </p:blipFill>
        <p:spPr>
          <a:xfrm>
            <a:off x="2195736" y="1988840"/>
            <a:ext cx="4752528" cy="312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5441" y="7178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err="1"/>
              <a:t>Spirometric</a:t>
            </a:r>
            <a:r>
              <a:rPr lang="en-GB" sz="3200" dirty="0"/>
              <a:t> classification of COPD severity</a:t>
            </a:r>
            <a:br>
              <a:rPr lang="en-GB" sz="3200" dirty="0"/>
            </a:br>
            <a:r>
              <a:rPr lang="en-GB" sz="3200" dirty="0"/>
              <a:t>based on post-bronchodilator FEV1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04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Treatment of ambulatory </a:t>
            </a:r>
            <a:r>
              <a:rPr lang="en-GB" sz="4000" dirty="0"/>
              <a:t>Patients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734759"/>
            <a:ext cx="8435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Smoking cessation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Oxygen </a:t>
            </a:r>
            <a:r>
              <a:rPr lang="en-GB" sz="2400" dirty="0" smtClean="0"/>
              <a:t>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Inhaled </a:t>
            </a:r>
            <a:r>
              <a:rPr lang="en-GB" sz="2400" dirty="0" smtClean="0"/>
              <a:t>bronchodilators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Corticosteroids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Theophylline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Antibiotics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Pulmonary </a:t>
            </a:r>
            <a:r>
              <a:rPr lang="en-GB" sz="2400" dirty="0" smtClean="0"/>
              <a:t>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Phosphodiesterase 4 </a:t>
            </a:r>
            <a:r>
              <a:rPr lang="en-GB" sz="2400" dirty="0" smtClean="0"/>
              <a:t>inhibitor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Other measures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92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04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Treatment of Hospitalized </a:t>
            </a:r>
            <a:r>
              <a:rPr lang="en-GB" sz="4000" dirty="0"/>
              <a:t>Patients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46260"/>
            <a:ext cx="8435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Supplemental </a:t>
            </a:r>
            <a:r>
              <a:rPr lang="en-GB" sz="2000" dirty="0"/>
              <a:t>oxygen (titrated </a:t>
            </a:r>
            <a:r>
              <a:rPr lang="en-GB" sz="2000" dirty="0" smtClean="0"/>
              <a:t>to maintain </a:t>
            </a:r>
            <a:r>
              <a:rPr lang="en-GB" sz="2000" dirty="0"/>
              <a:t>Sao2 between 90% and 94% or Pao2 </a:t>
            </a:r>
            <a:r>
              <a:rPr lang="en-GB" sz="2000" dirty="0" smtClean="0"/>
              <a:t>between 60 </a:t>
            </a:r>
            <a:r>
              <a:rPr lang="en-GB" sz="2000" dirty="0"/>
              <a:t>mm Hg and 70 mm Hg</a:t>
            </a:r>
            <a:r>
              <a:rPr lang="en-GB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Inhaled </a:t>
            </a:r>
            <a:r>
              <a:rPr lang="en-GB" sz="2000" dirty="0"/>
              <a:t>ipratropium </a:t>
            </a:r>
            <a:r>
              <a:rPr lang="en-GB" sz="2000" dirty="0" smtClean="0"/>
              <a:t>bromide (500 </a:t>
            </a:r>
            <a:r>
              <a:rPr lang="en-GB" sz="2000" dirty="0"/>
              <a:t>mcg by nebulizer, or 36 mcg by MDI with spacer, </a:t>
            </a:r>
            <a:r>
              <a:rPr lang="en-GB" sz="2000" dirty="0" smtClean="0"/>
              <a:t>every 4 </a:t>
            </a:r>
            <a:r>
              <a:rPr lang="en-GB" sz="2000" dirty="0"/>
              <a:t>hours as needed) plus beta-2-agonists (</a:t>
            </a:r>
            <a:r>
              <a:rPr lang="en-GB" sz="2000" dirty="0" err="1"/>
              <a:t>eg</a:t>
            </a:r>
            <a:r>
              <a:rPr lang="en-GB" sz="2000" dirty="0"/>
              <a:t>, </a:t>
            </a:r>
            <a:r>
              <a:rPr lang="en-GB" sz="2000" dirty="0" err="1"/>
              <a:t>albuterol</a:t>
            </a:r>
            <a:r>
              <a:rPr lang="en-GB" sz="2000" dirty="0"/>
              <a:t> 2.5 </a:t>
            </a:r>
            <a:r>
              <a:rPr lang="en-GB" sz="2000" dirty="0" smtClean="0"/>
              <a:t>mg diluted </a:t>
            </a:r>
            <a:r>
              <a:rPr lang="en-GB" sz="2000" dirty="0"/>
              <a:t>with saline to a total of 3 mL by nebulizer, or </a:t>
            </a:r>
            <a:r>
              <a:rPr lang="en-GB" sz="2000" dirty="0" smtClean="0"/>
              <a:t>MDI 90 </a:t>
            </a:r>
            <a:r>
              <a:rPr lang="en-GB" sz="2000" dirty="0"/>
              <a:t>mcg per puff, four to eight puffs via spacer, every 1–4 </a:t>
            </a:r>
            <a:r>
              <a:rPr lang="en-GB" sz="2000" dirty="0" smtClean="0"/>
              <a:t>hours as </a:t>
            </a:r>
            <a:r>
              <a:rPr lang="en-GB" sz="2000" dirty="0"/>
              <a:t>needed</a:t>
            </a:r>
            <a:r>
              <a:rPr lang="en-GB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</a:t>
            </a:r>
            <a:r>
              <a:rPr lang="en-GB" sz="2000" dirty="0" smtClean="0"/>
              <a:t>orticosteroids </a:t>
            </a:r>
            <a:r>
              <a:rPr lang="en-GB" sz="2000" dirty="0"/>
              <a:t>(prednisone 30–40 mg </a:t>
            </a:r>
            <a:r>
              <a:rPr lang="en-GB" sz="2000" dirty="0" smtClean="0"/>
              <a:t>orally per </a:t>
            </a:r>
            <a:r>
              <a:rPr lang="en-GB" sz="2000" dirty="0"/>
              <a:t>day for 7–10 days is usually sufficient, even 5 days may </a:t>
            </a:r>
            <a:r>
              <a:rPr lang="en-GB" sz="2000" dirty="0" smtClean="0"/>
              <a:t>be adequate)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</a:t>
            </a:r>
            <a:r>
              <a:rPr lang="en-GB" sz="2000" dirty="0" smtClean="0"/>
              <a:t>road-spectrum antibiotics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n selected cases</a:t>
            </a:r>
            <a:r>
              <a:rPr lang="en-GB" sz="2000" dirty="0"/>
              <a:t>, chest </a:t>
            </a:r>
            <a:r>
              <a:rPr lang="en-GB" sz="2000" dirty="0" smtClean="0"/>
              <a:t>physiotherapy</a:t>
            </a:r>
          </a:p>
        </p:txBody>
      </p:sp>
    </p:spTree>
    <p:extLst>
      <p:ext uri="{BB962C8B-B14F-4D97-AF65-F5344CB8AC3E}">
        <p14:creationId xmlns:p14="http://schemas.microsoft.com/office/powerpoint/2010/main" val="9316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04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Treatment of Hospitalized </a:t>
            </a:r>
            <a:r>
              <a:rPr lang="en-GB" sz="4000" dirty="0"/>
              <a:t>Patients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46260"/>
            <a:ext cx="843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Theophylline should not be initiated in the acute </a:t>
            </a:r>
            <a:r>
              <a:rPr lang="en-GB" sz="2000" dirty="0" smtClean="0"/>
              <a:t>setting, but </a:t>
            </a:r>
            <a:r>
              <a:rPr lang="en-GB" sz="2000" dirty="0"/>
              <a:t>patients taking theophylline prior to acute </a:t>
            </a:r>
            <a:r>
              <a:rPr lang="en-GB" sz="2000" dirty="0" smtClean="0"/>
              <a:t>hospitalization should </a:t>
            </a:r>
            <a:r>
              <a:rPr lang="en-GB" sz="2000" dirty="0"/>
              <a:t>have their theophylline serum </a:t>
            </a:r>
            <a:r>
              <a:rPr lang="en-GB" sz="2000" dirty="0" smtClean="0"/>
              <a:t>levels measured </a:t>
            </a:r>
            <a:r>
              <a:rPr lang="en-GB" sz="2000" dirty="0"/>
              <a:t>and maintained in the therapeutic </a:t>
            </a:r>
            <a:r>
              <a:rPr lang="en-GB" sz="2000" dirty="0" smtClean="0"/>
              <a:t>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Non-invasive positive pressure ventilation </a:t>
            </a:r>
            <a:r>
              <a:rPr lang="en-GB" sz="2000" b="1" dirty="0"/>
              <a:t>(</a:t>
            </a:r>
            <a:r>
              <a:rPr lang="en-GB" sz="2000" b="1" dirty="0" smtClean="0"/>
              <a:t>NIPPV)(</a:t>
            </a:r>
            <a:r>
              <a:rPr lang="en-GB" sz="2000" dirty="0" smtClean="0"/>
              <a:t>face mask) reduced </a:t>
            </a:r>
            <a:r>
              <a:rPr lang="en-GB" sz="2000" dirty="0"/>
              <a:t>the need for intubation and shortened lengths </a:t>
            </a:r>
            <a:r>
              <a:rPr lang="en-GB" sz="2000" dirty="0" smtClean="0"/>
              <a:t>of stay </a:t>
            </a:r>
            <a:r>
              <a:rPr lang="en-GB" sz="2000" dirty="0"/>
              <a:t>in the intensive care unit (ICU)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134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Treatment/ </a:t>
            </a:r>
            <a:r>
              <a:rPr lang="en-GB" sz="4000" dirty="0"/>
              <a:t>Surgery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1340768" y="2291927"/>
            <a:ext cx="5176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Lung </a:t>
            </a:r>
            <a:r>
              <a:rPr lang="en-GB" sz="2800" dirty="0" smtClean="0"/>
              <a:t>transplantation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Lung volume reduction </a:t>
            </a:r>
            <a:r>
              <a:rPr lang="en-GB" sz="2800" dirty="0" smtClean="0"/>
              <a:t>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Bullectomy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79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256" t="61899" r="53151" b="20601"/>
          <a:stretch/>
        </p:blipFill>
        <p:spPr>
          <a:xfrm>
            <a:off x="683568" y="2033577"/>
            <a:ext cx="7746957" cy="3123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7" y="893037"/>
            <a:ext cx="810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Long-term </a:t>
            </a:r>
            <a:r>
              <a:rPr lang="en-GB" sz="3600" dirty="0"/>
              <a:t>oxygen </a:t>
            </a:r>
            <a:r>
              <a:rPr lang="en-GB" sz="3600" dirty="0" smtClean="0"/>
              <a:t>therapy in </a:t>
            </a:r>
            <a:r>
              <a:rPr lang="en-GB" sz="3600" dirty="0"/>
              <a:t>COPD</a:t>
            </a:r>
          </a:p>
        </p:txBody>
      </p:sp>
    </p:spTree>
    <p:extLst>
      <p:ext uri="{BB962C8B-B14F-4D97-AF65-F5344CB8AC3E}">
        <p14:creationId xmlns:p14="http://schemas.microsoft.com/office/powerpoint/2010/main" val="14546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9212" t="42300" r="24801" b="38800"/>
          <a:stretch/>
        </p:blipFill>
        <p:spPr>
          <a:xfrm>
            <a:off x="1082338" y="2060848"/>
            <a:ext cx="6946046" cy="28415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04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Prognosis</a:t>
            </a:r>
            <a:br>
              <a:rPr lang="en-GB" sz="4000" dirty="0" smtClean="0"/>
            </a:br>
            <a:r>
              <a:rPr lang="en-GB" sz="4000" dirty="0" smtClean="0"/>
              <a:t>Calculation </a:t>
            </a:r>
            <a:r>
              <a:rPr lang="en-GB" sz="4000" dirty="0"/>
              <a:t>of the BODE </a:t>
            </a:r>
            <a:r>
              <a:rPr lang="en-GB" sz="4000" dirty="0" smtClean="0"/>
              <a:t>index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683568" y="491729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score </a:t>
            </a:r>
            <a:r>
              <a:rPr lang="en-GB" dirty="0"/>
              <a:t>of </a:t>
            </a:r>
            <a:r>
              <a:rPr lang="en-GB" dirty="0" smtClean="0"/>
              <a:t>0–2= 10</a:t>
            </a:r>
            <a:r>
              <a:rPr lang="en-GB" dirty="0"/>
              <a:t>% </a:t>
            </a:r>
            <a:r>
              <a:rPr lang="en-GB" dirty="0" smtClean="0"/>
              <a:t> mortality at </a:t>
            </a:r>
            <a:r>
              <a:rPr lang="en-GB" dirty="0"/>
              <a:t>52 </a:t>
            </a:r>
            <a:r>
              <a:rPr lang="en-GB" dirty="0" smtClean="0"/>
              <a:t>months</a:t>
            </a:r>
          </a:p>
          <a:p>
            <a:r>
              <a:rPr lang="en-GB" dirty="0" smtClean="0"/>
              <a:t>score </a:t>
            </a:r>
            <a:r>
              <a:rPr lang="en-GB" dirty="0"/>
              <a:t>of </a:t>
            </a:r>
            <a:r>
              <a:rPr lang="en-GB" dirty="0" smtClean="0"/>
              <a:t>7–10= 80</a:t>
            </a:r>
            <a:r>
              <a:rPr lang="en-GB" dirty="0"/>
              <a:t>% </a:t>
            </a:r>
            <a:r>
              <a:rPr lang="en-GB" dirty="0" smtClean="0"/>
              <a:t>mortality at </a:t>
            </a:r>
            <a:r>
              <a:rPr lang="en-GB" dirty="0"/>
              <a:t>52 months</a:t>
            </a:r>
          </a:p>
        </p:txBody>
      </p:sp>
    </p:spTree>
    <p:extLst>
      <p:ext uri="{BB962C8B-B14F-4D97-AF65-F5344CB8AC3E}">
        <p14:creationId xmlns:p14="http://schemas.microsoft.com/office/powerpoint/2010/main" val="2350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04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Prognosis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3600" dirty="0" smtClean="0"/>
              <a:t>Annual </a:t>
            </a:r>
            <a:r>
              <a:rPr lang="en-GB" sz="3600" dirty="0"/>
              <a:t>decline in FEV1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244" t="34600" r="18500" b="18500"/>
          <a:stretch/>
        </p:blipFill>
        <p:spPr>
          <a:xfrm>
            <a:off x="2005077" y="1700814"/>
            <a:ext cx="5133845" cy="39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6903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6000" b="1" dirty="0" smtClean="0"/>
              <a:t>Thank you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2705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520" y="980728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Definition</a:t>
            </a:r>
          </a:p>
          <a:p>
            <a:endParaRPr lang="en-GB" dirty="0" smtClean="0"/>
          </a:p>
          <a:p>
            <a:r>
              <a:rPr lang="en-GB" sz="2400" b="1" dirty="0" smtClean="0"/>
              <a:t>COPD</a:t>
            </a:r>
            <a:r>
              <a:rPr lang="en-GB" sz="2400" dirty="0" smtClean="0"/>
              <a:t> is a preventable </a:t>
            </a:r>
            <a:r>
              <a:rPr lang="en-GB" sz="2400" dirty="0"/>
              <a:t>and treatable disease characterised by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persistent airflow </a:t>
            </a:r>
            <a:r>
              <a:rPr lang="en-GB" sz="2400" dirty="0"/>
              <a:t>limitation that is usually progressive and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associated with an </a:t>
            </a:r>
            <a:r>
              <a:rPr lang="en-GB" sz="2400" dirty="0"/>
              <a:t>enhanced chronic inflammatory response </a:t>
            </a:r>
            <a:r>
              <a:rPr lang="en-GB" sz="2400" dirty="0" smtClean="0"/>
              <a:t>in</a:t>
            </a:r>
          </a:p>
          <a:p>
            <a:endParaRPr lang="en-GB" sz="2400" dirty="0" smtClean="0"/>
          </a:p>
          <a:p>
            <a:r>
              <a:rPr lang="en-GB" sz="2400" dirty="0" smtClean="0"/>
              <a:t>the airways and </a:t>
            </a:r>
            <a:r>
              <a:rPr lang="en-GB" sz="2400" dirty="0"/>
              <a:t>the lung to noxious particles or </a:t>
            </a:r>
            <a:r>
              <a:rPr lang="en-GB" sz="2400" dirty="0" smtClean="0"/>
              <a:t>gases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66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692696"/>
            <a:ext cx="88237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C</a:t>
            </a:r>
            <a:r>
              <a:rPr lang="en-GB" sz="2400" b="1" u="sng" dirty="0" smtClean="0"/>
              <a:t>hronic </a:t>
            </a:r>
            <a:r>
              <a:rPr lang="en-GB" sz="2400" b="1" u="sng" dirty="0"/>
              <a:t>bronchitis </a:t>
            </a:r>
            <a:r>
              <a:rPr lang="en-GB" sz="2000" dirty="0" smtClean="0"/>
              <a:t>: cough and </a:t>
            </a:r>
            <a:r>
              <a:rPr lang="en-GB" sz="2000" dirty="0"/>
              <a:t>sputum for at least 3 consecutive months in each of </a:t>
            </a:r>
            <a:r>
              <a:rPr lang="en-GB" sz="2000" dirty="0" smtClean="0"/>
              <a:t>2 consecutive </a:t>
            </a:r>
            <a:r>
              <a:rPr lang="en-GB" sz="2000" dirty="0"/>
              <a:t>years) 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400" b="1" u="sng" dirty="0"/>
              <a:t>E</a:t>
            </a:r>
            <a:r>
              <a:rPr lang="en-GB" sz="2400" b="1" u="sng" dirty="0" smtClean="0"/>
              <a:t>mphysema</a:t>
            </a:r>
            <a:r>
              <a:rPr lang="en-GB" sz="2000" dirty="0" smtClean="0"/>
              <a:t> : abnormal permanent enlargement </a:t>
            </a:r>
            <a:r>
              <a:rPr lang="en-GB" sz="2000" dirty="0"/>
              <a:t>of the airspaces distal to the terminal </a:t>
            </a:r>
            <a:r>
              <a:rPr lang="en-GB" sz="2000" dirty="0" smtClean="0"/>
              <a:t>bronchioles, accompanied </a:t>
            </a:r>
            <a:r>
              <a:rPr lang="en-GB" sz="2000" dirty="0"/>
              <a:t>by destruction of their walls and without </a:t>
            </a:r>
            <a:r>
              <a:rPr lang="en-GB" sz="2000" dirty="0" smtClean="0"/>
              <a:t>obvious fibrosis 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400" b="1" dirty="0" err="1" smtClean="0"/>
              <a:t>Extrapulmonary</a:t>
            </a:r>
            <a:r>
              <a:rPr lang="en-GB" sz="2400" b="1" dirty="0" smtClean="0"/>
              <a:t> effects: </a:t>
            </a:r>
            <a:r>
              <a:rPr lang="en-GB" sz="2000" dirty="0" smtClean="0"/>
              <a:t>weight </a:t>
            </a:r>
            <a:r>
              <a:rPr lang="en-GB" sz="2000" dirty="0"/>
              <a:t>loss and </a:t>
            </a:r>
            <a:r>
              <a:rPr lang="en-GB" sz="2000" dirty="0" smtClean="0"/>
              <a:t>skeletal muscle </a:t>
            </a:r>
            <a:r>
              <a:rPr lang="en-GB" sz="2000" dirty="0"/>
              <a:t>dysfunction 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400" b="1" u="sng" dirty="0" smtClean="0"/>
              <a:t>Co-morbid conditions </a:t>
            </a:r>
            <a:r>
              <a:rPr lang="en-GB" sz="2000" dirty="0" smtClean="0"/>
              <a:t> </a:t>
            </a:r>
            <a:r>
              <a:rPr lang="en-GB" sz="2000" dirty="0"/>
              <a:t>cardiovascular disease, </a:t>
            </a:r>
            <a:r>
              <a:rPr lang="en-GB" sz="2000" dirty="0" smtClean="0"/>
              <a:t>cerebrovascular disease</a:t>
            </a:r>
            <a:r>
              <a:rPr lang="en-GB" sz="2000" dirty="0"/>
              <a:t>, the metabolic </a:t>
            </a:r>
            <a:r>
              <a:rPr lang="en-GB" sz="2000" dirty="0" smtClean="0"/>
              <a:t>syndrome, osteoporosis, depression </a:t>
            </a:r>
            <a:r>
              <a:rPr lang="en-GB" sz="2000" dirty="0"/>
              <a:t>and lung </a:t>
            </a:r>
            <a:r>
              <a:rPr lang="en-GB" sz="2000" dirty="0" smtClean="0"/>
              <a:t>cancer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46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819" t="24801" r="20863" b="22700"/>
          <a:stretch/>
        </p:blipFill>
        <p:spPr>
          <a:xfrm>
            <a:off x="2195736" y="1581745"/>
            <a:ext cx="4471999" cy="4355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2400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Risk </a:t>
            </a:r>
            <a:r>
              <a:rPr lang="en-GB" sz="2400" b="1" dirty="0"/>
              <a:t>factors for development of </a:t>
            </a:r>
            <a:r>
              <a:rPr lang="en-GB" sz="2400" b="1" dirty="0" smtClean="0"/>
              <a:t>chronic obstructive </a:t>
            </a:r>
            <a:r>
              <a:rPr lang="en-GB" sz="2400" b="1" dirty="0"/>
              <a:t>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4289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682" t="25500" r="25588" b="12201"/>
          <a:stretch/>
        </p:blipFill>
        <p:spPr>
          <a:xfrm>
            <a:off x="792413" y="1487528"/>
            <a:ext cx="7369898" cy="4718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7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Pathophysiology of COPD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7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Clinical features of COPD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563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Patients present in the 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or 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decade of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</a:t>
            </a:r>
            <a:r>
              <a:rPr lang="en-GB" sz="2800" dirty="0" smtClean="0"/>
              <a:t>xcessive cough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putum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hortness </a:t>
            </a:r>
            <a:r>
              <a:rPr lang="en-GB" sz="2800" dirty="0"/>
              <a:t>of </a:t>
            </a:r>
            <a:r>
              <a:rPr lang="en-GB" sz="2800" dirty="0" smtClean="0"/>
              <a:t>breath (for </a:t>
            </a:r>
            <a:r>
              <a:rPr lang="en-GB" sz="2800" dirty="0"/>
              <a:t>10 years or </a:t>
            </a:r>
            <a:r>
              <a:rPr lang="en-GB" sz="2800" dirty="0" smtClean="0"/>
              <a:t>more, initially </a:t>
            </a:r>
            <a:r>
              <a:rPr lang="en-GB" sz="2800" dirty="0"/>
              <a:t>only on heavy exertion, </a:t>
            </a:r>
            <a:r>
              <a:rPr lang="en-GB" sz="2800" dirty="0" smtClean="0"/>
              <a:t>then </a:t>
            </a:r>
            <a:r>
              <a:rPr lang="en-GB" sz="2800" dirty="0"/>
              <a:t>with mild </a:t>
            </a:r>
            <a:r>
              <a:rPr lang="en-GB" sz="2800" dirty="0" smtClean="0"/>
              <a:t>activity</a:t>
            </a:r>
            <a:r>
              <a:rPr lang="en-GB" sz="2800" dirty="0"/>
              <a:t> </a:t>
            </a:r>
            <a:r>
              <a:rPr lang="en-GB" sz="2800" dirty="0" smtClean="0"/>
              <a:t>or 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Pneumonia</a:t>
            </a:r>
            <a:r>
              <a:rPr lang="en-GB" sz="2800" dirty="0"/>
              <a:t>, pulmonary hypertension, </a:t>
            </a:r>
            <a:r>
              <a:rPr lang="en-GB" sz="2800" dirty="0" err="1"/>
              <a:t>cor</a:t>
            </a:r>
            <a:r>
              <a:rPr lang="en-GB" sz="2800" dirty="0"/>
              <a:t> </a:t>
            </a:r>
            <a:r>
              <a:rPr lang="en-GB" sz="2800" dirty="0" err="1" smtClean="0"/>
              <a:t>pulmonale</a:t>
            </a:r>
            <a:r>
              <a:rPr lang="en-GB" sz="2800" dirty="0" smtClean="0"/>
              <a:t>, and </a:t>
            </a:r>
            <a:r>
              <a:rPr lang="en-GB" sz="2800" dirty="0"/>
              <a:t>chronic respiratory failure </a:t>
            </a:r>
            <a:r>
              <a:rPr lang="en-GB" sz="2800" dirty="0" smtClean="0"/>
              <a:t>(the </a:t>
            </a:r>
            <a:r>
              <a:rPr lang="en-GB" sz="2800" dirty="0"/>
              <a:t>late </a:t>
            </a:r>
            <a:r>
              <a:rPr lang="en-GB" sz="2800" dirty="0" smtClean="0"/>
              <a:t>stage)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7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Clinical features of COPD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563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Periodic exacerbation</a:t>
            </a:r>
            <a:r>
              <a:rPr lang="en-GB" sz="2000" dirty="0" smtClean="0"/>
              <a:t> of </a:t>
            </a:r>
            <a:r>
              <a:rPr lang="en-GB" sz="2000" dirty="0"/>
              <a:t>symptoms beyond normal day-to-day </a:t>
            </a:r>
            <a:r>
              <a:rPr lang="en-GB" sz="2000" dirty="0" smtClean="0"/>
              <a:t>variation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Increased </a:t>
            </a:r>
            <a:r>
              <a:rPr lang="en-GB" sz="2000" dirty="0" err="1" smtClean="0"/>
              <a:t>dyspnea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ncreased </a:t>
            </a:r>
            <a:r>
              <a:rPr lang="en-GB" sz="2000" dirty="0"/>
              <a:t>frequency </a:t>
            </a:r>
            <a:r>
              <a:rPr lang="en-GB" sz="2000" dirty="0" smtClean="0"/>
              <a:t>or severity </a:t>
            </a:r>
            <a:r>
              <a:rPr lang="en-GB" sz="2000" dirty="0"/>
              <a:t>of </a:t>
            </a:r>
            <a:r>
              <a:rPr lang="en-GB" sz="2000" dirty="0" smtClean="0"/>
              <a:t>cough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ncreased </a:t>
            </a:r>
            <a:r>
              <a:rPr lang="en-GB" sz="2000" dirty="0"/>
              <a:t>sputum volume or </a:t>
            </a:r>
            <a:r>
              <a:rPr lang="en-GB" sz="2000" dirty="0" smtClean="0"/>
              <a:t>change in </a:t>
            </a:r>
            <a:r>
              <a:rPr lang="en-GB" sz="2000" dirty="0"/>
              <a:t>sputum </a:t>
            </a:r>
            <a:r>
              <a:rPr lang="en-GB" sz="2000" dirty="0" smtClean="0"/>
              <a:t>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These </a:t>
            </a:r>
            <a:r>
              <a:rPr lang="en-GB" sz="2000" dirty="0"/>
              <a:t>exacerbations are </a:t>
            </a:r>
            <a:r>
              <a:rPr lang="en-GB" sz="2000" dirty="0" smtClean="0"/>
              <a:t>commonly precipitated </a:t>
            </a:r>
            <a:r>
              <a:rPr lang="en-GB" sz="2000" dirty="0"/>
              <a:t>by infection (more often viral than </a:t>
            </a:r>
            <a:r>
              <a:rPr lang="en-GB" sz="2000" dirty="0" smtClean="0"/>
              <a:t>bacterial) or </a:t>
            </a:r>
            <a:r>
              <a:rPr lang="en-GB" sz="2000" dirty="0"/>
              <a:t>environmental </a:t>
            </a:r>
            <a:r>
              <a:rPr lang="en-GB" sz="2000" dirty="0" smtClean="0"/>
              <a:t>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/>
              <a:t>Exacerbations of COPD </a:t>
            </a:r>
            <a:r>
              <a:rPr lang="en-GB" sz="2000" dirty="0" smtClean="0"/>
              <a:t>vary widely </a:t>
            </a:r>
            <a:r>
              <a:rPr lang="en-GB" sz="2000" dirty="0"/>
              <a:t>in severity but typically require a change in </a:t>
            </a:r>
            <a:r>
              <a:rPr lang="en-GB" sz="2000" dirty="0" smtClean="0"/>
              <a:t>regular therapy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15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4447" y="1443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49003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Modified Medical Research Council (MRC)</a:t>
            </a:r>
            <a:br>
              <a:rPr lang="en-GB" sz="2800" dirty="0"/>
            </a:br>
            <a:r>
              <a:rPr lang="en-GB" sz="2800" dirty="0"/>
              <a:t>dyspnoea scale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212" t="27600" r="25195" b="45800"/>
          <a:stretch/>
        </p:blipFill>
        <p:spPr>
          <a:xfrm>
            <a:off x="1043608" y="2106762"/>
            <a:ext cx="6552728" cy="38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4447" y="1443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49003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Investigations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389786" y="1847055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CXR: alternative diagnosis (HF), bullae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CBC: anemia, polycythemia </a:t>
            </a:r>
          </a:p>
          <a:p>
            <a:pPr marL="457200" indent="-457200">
              <a:buAutoNum type="arabicPeriod"/>
            </a:pPr>
            <a:r>
              <a:rPr lang="el-GR" sz="2400" dirty="0"/>
              <a:t>α1-</a:t>
            </a:r>
            <a:r>
              <a:rPr lang="en-GB" sz="2400" dirty="0"/>
              <a:t>antitrypsin level: younger patients with predominantly </a:t>
            </a:r>
            <a:r>
              <a:rPr lang="en-GB" sz="2400" dirty="0" smtClean="0"/>
              <a:t>basal emphysema</a:t>
            </a:r>
          </a:p>
          <a:p>
            <a:pPr marL="457200" indent="-457200">
              <a:buAutoNum type="arabicPeriod"/>
            </a:pPr>
            <a:r>
              <a:rPr lang="en-GB" sz="2400" dirty="0"/>
              <a:t>Spirometry: </a:t>
            </a:r>
            <a:r>
              <a:rPr lang="en-GB" sz="2400" dirty="0" smtClean="0"/>
              <a:t>the post bronchodilator FEV1/FVC </a:t>
            </a:r>
            <a:r>
              <a:rPr lang="en-GB" sz="2400" dirty="0"/>
              <a:t>is &lt; 70</a:t>
            </a:r>
            <a:r>
              <a:rPr lang="en-GB" sz="2400" dirty="0" smtClean="0"/>
              <a:t>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2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668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Pathophysiology of COPD</vt:lpstr>
      <vt:lpstr>Clinical features of COPD</vt:lpstr>
      <vt:lpstr>Clinical features of COPD</vt:lpstr>
      <vt:lpstr>Modified Medical Research Council (MRC) dyspnoea scale</vt:lpstr>
      <vt:lpstr>Investigations</vt:lpstr>
      <vt:lpstr>Spirometric classification of COPD severity based on post-bronchodilator FEV1</vt:lpstr>
      <vt:lpstr>Treatment of ambulatory Patients</vt:lpstr>
      <vt:lpstr>Treatment of Hospitalized Patients</vt:lpstr>
      <vt:lpstr>Treatment of Hospitalized Patients</vt:lpstr>
      <vt:lpstr>Treatment/ Surgery </vt:lpstr>
      <vt:lpstr>PowerPoint Presentation</vt:lpstr>
      <vt:lpstr>Prognosis Calculation of the BODE index</vt:lpstr>
      <vt:lpstr> Prognosis Annual decline in FEV1 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فراس رشيد صايل</cp:lastModifiedBy>
  <cp:revision>28</cp:revision>
  <dcterms:created xsi:type="dcterms:W3CDTF">2021-02-24T17:08:28Z</dcterms:created>
  <dcterms:modified xsi:type="dcterms:W3CDTF">2022-02-06T21:58:49Z</dcterms:modified>
</cp:coreProperties>
</file>